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61" r:id="rId2"/>
    <p:sldId id="273" r:id="rId3"/>
    <p:sldId id="257" r:id="rId4"/>
    <p:sldId id="262" r:id="rId5"/>
    <p:sldId id="265" r:id="rId6"/>
    <p:sldId id="275" r:id="rId7"/>
    <p:sldId id="281" r:id="rId8"/>
    <p:sldId id="337" r:id="rId9"/>
    <p:sldId id="338" r:id="rId10"/>
    <p:sldId id="280" r:id="rId11"/>
    <p:sldId id="277" r:id="rId12"/>
    <p:sldId id="278" r:id="rId13"/>
    <p:sldId id="279" r:id="rId14"/>
    <p:sldId id="287" r:id="rId15"/>
    <p:sldId id="283" r:id="rId16"/>
    <p:sldId id="284" r:id="rId17"/>
    <p:sldId id="290" r:id="rId18"/>
    <p:sldId id="292" r:id="rId19"/>
    <p:sldId id="291" r:id="rId20"/>
    <p:sldId id="293" r:id="rId21"/>
    <p:sldId id="294" r:id="rId22"/>
    <p:sldId id="289" r:id="rId23"/>
    <p:sldId id="288" r:id="rId24"/>
    <p:sldId id="298" r:id="rId25"/>
    <p:sldId id="286" r:id="rId26"/>
    <p:sldId id="350" r:id="rId27"/>
    <p:sldId id="305" r:id="rId28"/>
    <p:sldId id="297" r:id="rId29"/>
    <p:sldId id="351" r:id="rId30"/>
    <p:sldId id="332" r:id="rId31"/>
    <p:sldId id="306" r:id="rId32"/>
    <p:sldId id="299" r:id="rId33"/>
    <p:sldId id="300" r:id="rId34"/>
    <p:sldId id="301" r:id="rId35"/>
    <p:sldId id="307" r:id="rId36"/>
    <p:sldId id="346" r:id="rId37"/>
    <p:sldId id="347" r:id="rId38"/>
    <p:sldId id="348" r:id="rId39"/>
    <p:sldId id="308" r:id="rId40"/>
    <p:sldId id="309" r:id="rId41"/>
    <p:sldId id="344" r:id="rId42"/>
    <p:sldId id="343" r:id="rId43"/>
    <p:sldId id="345" r:id="rId44"/>
    <p:sldId id="302" r:id="rId45"/>
    <p:sldId id="342" r:id="rId46"/>
    <p:sldId id="303" r:id="rId47"/>
    <p:sldId id="314" r:id="rId48"/>
    <p:sldId id="312" r:id="rId49"/>
    <p:sldId id="339" r:id="rId50"/>
    <p:sldId id="316" r:id="rId51"/>
    <p:sldId id="321" r:id="rId52"/>
    <p:sldId id="325" r:id="rId53"/>
    <p:sldId id="319" r:id="rId54"/>
    <p:sldId id="326" r:id="rId55"/>
    <p:sldId id="327" r:id="rId56"/>
    <p:sldId id="349" r:id="rId57"/>
    <p:sldId id="34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14" y="9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28-Sep-18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28-Sep-18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28-Sep-18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28-Sep-18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28-Sep-18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28-Sep-18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28-Sep-18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28-Sep-18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28-Sep-18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28-Sep-18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28-Sep-18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405258" y="3317032"/>
            <a:ext cx="2118049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exactly like on-premise: </a:t>
            </a:r>
            <a:r>
              <a:rPr lang="en-US" b="1" dirty="0"/>
              <a:t>Separated users, permissions, data…</a:t>
            </a:r>
          </a:p>
          <a:p>
            <a:r>
              <a:rPr lang="en-US" dirty="0"/>
              <a:t>Should be able to work as </a:t>
            </a:r>
            <a:r>
              <a:rPr lang="en-US" b="1" dirty="0"/>
              <a:t>on-premise </a:t>
            </a:r>
            <a:r>
              <a:rPr lang="en-US" dirty="0"/>
              <a:t>too.</a:t>
            </a:r>
          </a:p>
          <a:p>
            <a:r>
              <a:rPr lang="en-US" dirty="0"/>
              <a:t>Should be developed </a:t>
            </a:r>
            <a:r>
              <a:rPr lang="en-US" b="1" dirty="0"/>
              <a:t>independent from multi-tenancy</a:t>
            </a:r>
            <a:r>
              <a:rPr lang="en-US" dirty="0"/>
              <a:t>. Multi-tenancy should be implemented in the infrastructure/framework.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payload…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non-relational, file system…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Distributed caches like </a:t>
            </a:r>
            <a:r>
              <a:rPr lang="en-US" dirty="0" err="1"/>
              <a:t>Redis</a:t>
            </a:r>
            <a:r>
              <a:rPr lang="en-US" dirty="0"/>
              <a:t>, Memcached.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 (without it)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2D99C7-A33E-4AF6-A1C4-8EFF62529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41" y="1075045"/>
            <a:ext cx="5560670" cy="55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0365-7AFA-449E-B730-0E7BB0EE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Context Examples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8EF1-643C-461C-8C38-EEF7748DD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HttpContext.Current</a:t>
            </a:r>
            <a:r>
              <a:rPr lang="en-US" dirty="0"/>
              <a:t> 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ASP.NET Core: </a:t>
            </a:r>
            <a:r>
              <a:rPr lang="en-US" dirty="0" err="1"/>
              <a:t>IHttpContextAccessor.HttpContext</a:t>
            </a:r>
            <a:endParaRPr lang="en-US" dirty="0"/>
          </a:p>
          <a:p>
            <a:r>
              <a:rPr lang="en-US" dirty="0" err="1"/>
              <a:t>CultureInfo</a:t>
            </a:r>
            <a:r>
              <a:rPr lang="en-US" dirty="0"/>
              <a:t>.</a:t>
            </a:r>
            <a:r>
              <a:rPr lang="tr-TR" dirty="0" err="1"/>
              <a:t>CurrentUICulture</a:t>
            </a:r>
            <a:r>
              <a:rPr lang="en-US" dirty="0"/>
              <a:t> / </a:t>
            </a:r>
            <a:r>
              <a:rPr lang="tr-TR" dirty="0" err="1"/>
              <a:t>Thread.CurrentThread.CurrentUICulture</a:t>
            </a:r>
            <a:endParaRPr lang="en-US" dirty="0"/>
          </a:p>
          <a:p>
            <a:r>
              <a:rPr lang="tr-TR" dirty="0" err="1"/>
              <a:t>Thread.CurrentPrincipal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92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D898F-F7B8-4C94-A933-22B21D013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311" y="1922106"/>
            <a:ext cx="10601061" cy="37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 My Company &amp; My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5F29D-7B5E-4E55-A3B6-742E4055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2" y="190850"/>
            <a:ext cx="5522754" cy="41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EDD-2613-4597-B17F-2720C59D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&lt;T&gt; Alternatives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16A0-1FEF-41A2-A666-4997071C3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static … Multi-threading problem!</a:t>
            </a:r>
            <a:endParaRPr lang="tr-TR" dirty="0"/>
          </a:p>
          <a:p>
            <a:r>
              <a:rPr lang="en-US" dirty="0" err="1"/>
              <a:t>HttpContext.Items</a:t>
            </a:r>
            <a:r>
              <a:rPr lang="en-US" dirty="0"/>
              <a:t>: Web-depended!</a:t>
            </a:r>
          </a:p>
          <a:p>
            <a:r>
              <a:rPr lang="en-US" dirty="0" err="1"/>
              <a:t>ThreadStatic</a:t>
            </a:r>
            <a:r>
              <a:rPr lang="en-US" dirty="0"/>
              <a:t> / </a:t>
            </a:r>
            <a:r>
              <a:rPr lang="en-US" dirty="0" err="1"/>
              <a:t>ThreadLocal</a:t>
            </a:r>
            <a:r>
              <a:rPr lang="en-US" dirty="0"/>
              <a:t>&lt;T&gt;: Not </a:t>
            </a:r>
            <a:r>
              <a:rPr lang="en-US" dirty="0" err="1"/>
              <a:t>async</a:t>
            </a:r>
            <a:r>
              <a:rPr lang="en-US" dirty="0"/>
              <a:t>/await friendly!</a:t>
            </a:r>
          </a:p>
        </p:txBody>
      </p:sp>
    </p:spTree>
    <p:extLst>
      <p:ext uri="{BB962C8B-B14F-4D97-AF65-F5344CB8AC3E}">
        <p14:creationId xmlns:p14="http://schemas.microsoft.com/office/powerpoint/2010/main" val="22873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010" y="637820"/>
            <a:ext cx="9601200" cy="637050"/>
          </a:xfrm>
        </p:spPr>
        <p:txBody>
          <a:bodyPr/>
          <a:lstStyle/>
          <a:p>
            <a:r>
              <a:rPr lang="en-US" dirty="0"/>
              <a:t>Halil İbrahim Kalkan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209" y="2285557"/>
            <a:ext cx="3740105" cy="2512084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br>
              <a:rPr lang="en-US" dirty="0"/>
            </a:br>
            <a:r>
              <a:rPr lang="en-US" b="1" dirty="0"/>
              <a:t>@hikalkan</a:t>
            </a:r>
          </a:p>
          <a:p>
            <a:r>
              <a:rPr lang="en-US" dirty="0"/>
              <a:t>Twitter</a:t>
            </a:r>
            <a:br>
              <a:rPr lang="en-US" dirty="0"/>
            </a:br>
            <a:r>
              <a:rPr lang="en-US" b="1" dirty="0"/>
              <a:t>@</a:t>
            </a:r>
            <a:r>
              <a:rPr lang="en-US" b="1" dirty="0" err="1"/>
              <a:t>hibrahimkalkan</a:t>
            </a:r>
            <a:endParaRPr lang="en-US" b="1" dirty="0"/>
          </a:p>
          <a:p>
            <a:r>
              <a:rPr lang="en-US" dirty="0"/>
              <a:t>Email</a:t>
            </a:r>
            <a:br>
              <a:rPr lang="en-US" dirty="0"/>
            </a:br>
            <a:r>
              <a:rPr lang="en-US" b="1" dirty="0"/>
              <a:t>halil.kalkan@volosoft.com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C35CE-867E-4D87-B2B7-B44D639A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11" y="242728"/>
            <a:ext cx="5022079" cy="1427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B87D8-067D-4084-8844-B8A785C7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10" y="1610686"/>
            <a:ext cx="7668641" cy="44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r>
              <a:rPr lang="en-US" dirty="0"/>
              <a:t> (especially using generic repository pattern - </a:t>
            </a:r>
            <a:r>
              <a:rPr lang="en-US" dirty="0" err="1"/>
              <a:t>IRepository</a:t>
            </a:r>
            <a:r>
              <a:rPr lang="en-US" dirty="0"/>
              <a:t>&lt;</a:t>
            </a:r>
            <a:r>
              <a:rPr lang="en-US" dirty="0" err="1"/>
              <a:t>TEntity</a:t>
            </a:r>
            <a:r>
              <a:rPr lang="en-US" dirty="0"/>
              <a:t>&gt;).</a:t>
            </a:r>
          </a:p>
          <a:p>
            <a:pPr lvl="1"/>
            <a:r>
              <a:rPr lang="en-US" b="1" dirty="0"/>
              <a:t>ORM Independent</a:t>
            </a:r>
            <a:r>
              <a:rPr lang="en-US" dirty="0"/>
              <a:t> (can be implemented for any ORM that supports </a:t>
            </a:r>
            <a:r>
              <a:rPr lang="en-US" dirty="0" err="1"/>
              <a:t>IQueryable</a:t>
            </a:r>
            <a:r>
              <a:rPr lang="en-US" dirty="0"/>
              <a:t>).</a:t>
            </a:r>
          </a:p>
          <a:p>
            <a:pPr lvl="1"/>
            <a:r>
              <a:rPr lang="en-US" b="1" dirty="0"/>
              <a:t>Central data-access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Open to leak (Repository developer may forget it).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Core.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support </a:t>
            </a:r>
            <a:r>
              <a:rPr lang="en-US" b="1" dirty="0"/>
              <a:t>multiple filters </a:t>
            </a:r>
            <a:r>
              <a:rPr lang="en-US" dirty="0"/>
              <a:t>and </a:t>
            </a:r>
            <a:r>
              <a:rPr lang="en-US" b="1" dirty="0"/>
              <a:t>enable/disable </a:t>
            </a:r>
            <a:r>
              <a:rPr lang="en-US" dirty="0"/>
              <a:t>individually (possible via workarounds – may be directly supported in the future).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</a:p>
          <a:p>
            <a:pPr lvl="1"/>
            <a:r>
              <a:rPr lang="en-US" b="1" dirty="0"/>
              <a:t>Not available for all ORMs </a:t>
            </a:r>
            <a:r>
              <a:rPr lang="en-US" dirty="0"/>
              <a:t>and data access APIs (but available for EF Core, NHibernate and even for EF 6.x)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5,000+ stars on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700,000+ downloads on </a:t>
            </a:r>
            <a:r>
              <a:rPr lang="en-US" dirty="0" err="1"/>
              <a:t>Nuget</a:t>
            </a:r>
            <a:r>
              <a:rPr lang="en-US" dirty="0"/>
              <a:t>.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49CB0-7B87-4CA5-8079-45EF275E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43" y="358629"/>
            <a:ext cx="5925529" cy="61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Other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Database.</a:t>
            </a:r>
          </a:p>
          <a:p>
            <a:pPr lvl="1"/>
            <a:r>
              <a:rPr lang="en-US" dirty="0"/>
              <a:t>Pros: Completely integrated to DBMS. </a:t>
            </a:r>
            <a:r>
              <a:rPr lang="en-US" b="1" dirty="0"/>
              <a:t>Works for everything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implement. Specific to DBMS.</a:t>
            </a:r>
          </a:p>
          <a:p>
            <a:r>
              <a:rPr lang="en-US" b="1" dirty="0"/>
              <a:t>Azure Elastic Database Pool</a:t>
            </a:r>
          </a:p>
          <a:p>
            <a:pPr lvl="1"/>
            <a:r>
              <a:rPr lang="en-US" dirty="0"/>
              <a:t>Pros: Dynamically create databases per tenant. </a:t>
            </a:r>
            <a:r>
              <a:rPr lang="en-US" b="1" dirty="0"/>
              <a:t>Easily scale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Only for </a:t>
            </a:r>
            <a:r>
              <a:rPr lang="en-US" b="1" i="1" dirty="0" err="1"/>
              <a:t>db</a:t>
            </a:r>
            <a:r>
              <a:rPr lang="en-US" b="1" i="1" dirty="0"/>
              <a:t> per tenant</a:t>
            </a:r>
            <a:r>
              <a:rPr lang="en-US" b="1" dirty="0"/>
              <a:t> </a:t>
            </a:r>
            <a:r>
              <a:rPr lang="en-US" dirty="0"/>
              <a:t>scenario. Has it’s own API. Has limitations.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5E69-3901-4DF5-A3D0-7B7AE618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28661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B330-0F69-45FF-A32A-6BD6E5F7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8" y="2590799"/>
            <a:ext cx="9596172" cy="214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FD281-011F-4776-8E64-238B86682478}"/>
              </a:ext>
            </a:extLst>
          </p:cNvPr>
          <p:cNvSpPr txBox="1"/>
          <p:nvPr/>
        </p:nvSpPr>
        <p:spPr>
          <a:xfrm>
            <a:off x="1295400" y="1744910"/>
            <a:ext cx="592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Automatically set </a:t>
            </a:r>
            <a:r>
              <a:rPr lang="en-US" sz="2400" dirty="0" err="1"/>
              <a:t>TenantId</a:t>
            </a:r>
            <a:r>
              <a:rPr lang="en-US" sz="2400" dirty="0"/>
              <a:t> for new entities</a:t>
            </a:r>
          </a:p>
        </p:txBody>
      </p:sp>
    </p:spTree>
    <p:extLst>
      <p:ext uri="{BB962C8B-B14F-4D97-AF65-F5344CB8AC3E}">
        <p14:creationId xmlns:p14="http://schemas.microsoft.com/office/powerpoint/2010/main" val="41741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Problem: May set wrong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4237-4270-4E3A-A695-7E42114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17" y="1981201"/>
            <a:ext cx="5829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804A0-C03D-4CAB-98BA-B75714B5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1967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tenants.</a:t>
            </a:r>
          </a:p>
          <a:p>
            <a:r>
              <a:rPr lang="en-US" dirty="0"/>
              <a:t>Can be implemented using ambient context pattern.</a:t>
            </a:r>
          </a:p>
          <a:p>
            <a:r>
              <a:rPr lang="en-US" dirty="0"/>
              <a:t>Problem: Not easy for multi-database scenario.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multiple-databases.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tool.</a:t>
            </a:r>
          </a:p>
          <a:p>
            <a:pPr lvl="1"/>
            <a:r>
              <a:rPr lang="en-US" dirty="0"/>
              <a:t>Pros: Easy to implement. All tenants are in the same version.</a:t>
            </a:r>
          </a:p>
          <a:p>
            <a:pPr lvl="1"/>
            <a:r>
              <a:rPr lang="en-US" dirty="0"/>
              <a:t>Cons: May get too long time for big number of tenants and data. All tenants wait for all upgrade progress.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access.</a:t>
            </a:r>
          </a:p>
          <a:p>
            <a:pPr lvl="1"/>
            <a:r>
              <a:rPr lang="en-US" dirty="0"/>
              <a:t>Pros: Upgrading is distributed to time. A tenant does not wait for another.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concurrently.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application.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tenant.</a:t>
            </a:r>
          </a:p>
          <a:p>
            <a:pPr lvl="1"/>
            <a:r>
              <a:rPr lang="en-US" dirty="0"/>
              <a:t>Upgrading may be scheduled for every individual tenant and they can be informed.</a:t>
            </a:r>
          </a:p>
          <a:p>
            <a:pPr lvl="1"/>
            <a:r>
              <a:rPr lang="en-US" dirty="0"/>
              <a:t>Allows us to perform A/B tests and previews.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system.</a:t>
            </a:r>
          </a:p>
          <a:p>
            <a:pPr lvl="1"/>
            <a:r>
              <a:rPr lang="en-US" dirty="0"/>
              <a:t>Harder to implement, maintain and monitor.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app)…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emails/month…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options.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r>
              <a:rPr lang="en-US" dirty="0"/>
              <a:t>.</a:t>
            </a:r>
          </a:p>
          <a:p>
            <a:r>
              <a:rPr lang="en-US" b="1" dirty="0"/>
              <a:t>Subscribe</a:t>
            </a:r>
            <a:r>
              <a:rPr lang="en-US" dirty="0"/>
              <a:t> packages by tenants.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Core.</a:t>
            </a:r>
          </a:p>
          <a:p>
            <a:pPr lvl="1"/>
            <a:r>
              <a:rPr lang="en-US" dirty="0"/>
              <a:t>Limited to Controller actions.</a:t>
            </a:r>
          </a:p>
          <a:p>
            <a:r>
              <a:rPr lang="en-US" dirty="0"/>
              <a:t>Method Interception using dynamic proxying (interception).</a:t>
            </a:r>
          </a:p>
          <a:p>
            <a:pPr lvl="1"/>
            <a:r>
              <a:rPr lang="en-US" dirty="0"/>
              <a:t>Works everywhere.</a:t>
            </a:r>
          </a:p>
          <a:p>
            <a:pPr lvl="1"/>
            <a:r>
              <a:rPr lang="en-US" dirty="0"/>
              <a:t>Limited to virtual methods.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748406" y="1474774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  <a:endParaRPr lang="tr-TR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it).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Utilization.</a:t>
            </a:r>
            <a:endParaRPr lang="tr-TR" dirty="0"/>
          </a:p>
          <a:p>
            <a:r>
              <a:rPr lang="en-US" dirty="0"/>
              <a:t>Low Costs.</a:t>
            </a:r>
          </a:p>
          <a:p>
            <a:r>
              <a:rPr lang="en-US" dirty="0"/>
              <a:t>Easy to add a new client (tenant).</a:t>
            </a:r>
          </a:p>
          <a:p>
            <a:r>
              <a:rPr lang="en-US" dirty="0"/>
              <a:t>All clients use the same application &amp; version.</a:t>
            </a:r>
          </a:p>
          <a:p>
            <a:pPr lvl="1"/>
            <a:r>
              <a:rPr lang="en-US" dirty="0"/>
              <a:t>Reduces maintenance &amp; upgrade costs.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8047-E59F-4BFD-85D5-50396253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5" y="761389"/>
            <a:ext cx="4743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Isolation.</a:t>
            </a:r>
          </a:p>
          <a:p>
            <a:r>
              <a:rPr lang="en-US" dirty="0"/>
              <a:t>Performance: One tenant’s heavy usage may effect the other tenants.</a:t>
            </a:r>
          </a:p>
          <a:p>
            <a:r>
              <a:rPr lang="en-US" dirty="0"/>
              <a:t>Different client requirements, configuration &amp; customization.</a:t>
            </a:r>
          </a:p>
          <a:p>
            <a:r>
              <a:rPr lang="en-US" dirty="0"/>
              <a:t>Security.</a:t>
            </a:r>
          </a:p>
          <a:p>
            <a:r>
              <a:rPr lang="en-US" dirty="0"/>
              <a:t>Backup (per tenant?)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2925-64BC-4F3C-9004-4F7830CE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1" y="1055310"/>
            <a:ext cx="6627188" cy="4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1986</TotalTime>
  <Words>1129</Words>
  <Application>Microsoft Office PowerPoint</Application>
  <PresentationFormat>Widescreen</PresentationFormat>
  <Paragraphs>169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Arial</vt:lpstr>
      <vt:lpstr>Diamond Grid 16x9</vt:lpstr>
      <vt:lpstr>Multi-Tenancy</vt:lpstr>
      <vt:lpstr>About Me</vt:lpstr>
      <vt:lpstr>Halil İbrahim Kalkan</vt:lpstr>
      <vt:lpstr>aspnetboilerplate.com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Ambient Context Pattern (without it)</vt:lpstr>
      <vt:lpstr>Ambient Context Pattern</vt:lpstr>
      <vt:lpstr>Ambient Context Examples</vt:lpstr>
      <vt:lpstr>Implementation using AsyncLocal&lt;T&gt;</vt:lpstr>
      <vt:lpstr>AsyncLocal&lt;T&gt; Alternatives</vt:lpstr>
      <vt:lpstr>Change Current Tenant</vt:lpstr>
      <vt:lpstr>Change Current Tenant (Nested)</vt:lpstr>
      <vt:lpstr>Change Current Tenant</vt:lpstr>
      <vt:lpstr>Multi-Tenancy Middleware Implementation</vt:lpstr>
      <vt:lpstr>ASP.NET Core Multi-Tenancy Middleware</vt:lpstr>
      <vt:lpstr>Change Tenant in a Background Job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Other Options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164</cp:revision>
  <dcterms:created xsi:type="dcterms:W3CDTF">2018-04-01T17:54:56Z</dcterms:created>
  <dcterms:modified xsi:type="dcterms:W3CDTF">2018-09-28T12:43:44Z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